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53" r:id="rId5"/>
    <p:sldId id="329" r:id="rId6"/>
    <p:sldId id="358" r:id="rId7"/>
    <p:sldId id="359" r:id="rId8"/>
    <p:sldId id="360" r:id="rId9"/>
    <p:sldId id="345" r:id="rId10"/>
    <p:sldId id="361" r:id="rId11"/>
    <p:sldId id="362" r:id="rId12"/>
    <p:sldId id="363" r:id="rId13"/>
    <p:sldId id="364" r:id="rId14"/>
    <p:sldId id="331" r:id="rId15"/>
    <p:sldId id="349" r:id="rId16"/>
    <p:sldId id="3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66" autoAdjust="0"/>
  </p:normalViewPr>
  <p:slideViewPr>
    <p:cSldViewPr snapToGrid="0">
      <p:cViewPr varScale="1">
        <p:scale>
          <a:sx n="68" d="100"/>
          <a:sy n="68" d="100"/>
        </p:scale>
        <p:origin x="616"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11/18/2024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1288287"/>
          </a:xfrm>
        </p:spPr>
        <p:txBody>
          <a:bodyPr/>
          <a:lstStyle/>
          <a:p>
            <a:r>
              <a:rPr lang="en-US" dirty="0"/>
              <a:t>Driver Drowsiness Detection</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5" y="3178456"/>
            <a:ext cx="5583213" cy="2473236"/>
          </a:xfrm>
        </p:spPr>
        <p:txBody>
          <a:bodyPr>
            <a:normAutofit/>
          </a:bodyPr>
          <a:lstStyle/>
          <a:p>
            <a:r>
              <a:rPr lang="en-US" b="1" dirty="0"/>
              <a:t>Team Members</a:t>
            </a:r>
            <a:r>
              <a:rPr lang="en-US" sz="1400" b="1" dirty="0"/>
              <a:t>             </a:t>
            </a:r>
          </a:p>
          <a:p>
            <a:r>
              <a:rPr lang="en-US" sz="1600" dirty="0"/>
              <a:t>2103A51573                      T. Rohith </a:t>
            </a:r>
          </a:p>
          <a:p>
            <a:r>
              <a:rPr lang="en-US" sz="1600" dirty="0"/>
              <a:t>2103A51160                      D. Sidharth </a:t>
            </a:r>
          </a:p>
          <a:p>
            <a:r>
              <a:rPr lang="en-US" sz="1600" dirty="0"/>
              <a:t>2103A51157                CH. Sri Vardhan</a:t>
            </a:r>
          </a:p>
          <a:p>
            <a:r>
              <a:rPr lang="en-US" sz="1600" dirty="0"/>
              <a:t> 2103A51475                     MD. </a:t>
            </a:r>
            <a:r>
              <a:rPr lang="en-US" sz="1600" dirty="0" err="1"/>
              <a:t>Waheed</a:t>
            </a:r>
            <a:endParaRPr lang="en-US" sz="1600"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1095" y="3059129"/>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5706" y="2944791"/>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12C4-58D5-03DE-0E9D-8B0EB7123708}"/>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110111B2-9A62-4CAF-16FE-5B45B17C12EE}"/>
              </a:ext>
            </a:extLst>
          </p:cNvPr>
          <p:cNvSpPr>
            <a:spLocks noGrp="1"/>
          </p:cNvSpPr>
          <p:nvPr>
            <p:ph sz="quarter" idx="13"/>
          </p:nvPr>
        </p:nvSpPr>
        <p:spPr>
          <a:xfrm>
            <a:off x="841248" y="2724346"/>
            <a:ext cx="10697160" cy="3632004"/>
          </a:xfrm>
        </p:spPr>
        <p:txBody>
          <a:bodyPr>
            <a:normAutofit fontScale="92500" lnSpcReduction="20000"/>
          </a:bodyPr>
          <a:lstStyle/>
          <a:p>
            <a:r>
              <a:rPr lang="en-US" sz="2200" b="1" dirty="0"/>
              <a:t>4. Drowsiness Detection</a:t>
            </a:r>
          </a:p>
          <a:p>
            <a:pPr>
              <a:buFont typeface="Arial" panose="020B0604020202020204" pitchFamily="34" charset="0"/>
              <a:buChar char="•"/>
            </a:pPr>
            <a:r>
              <a:rPr lang="en-US" sz="2200" b="1" dirty="0"/>
              <a:t>Threshold-based Analysis</a:t>
            </a:r>
            <a:r>
              <a:rPr lang="en-US" sz="2200" dirty="0"/>
              <a:t>:</a:t>
            </a:r>
          </a:p>
          <a:p>
            <a:pPr marL="742950" lvl="1" indent="-285750">
              <a:buFont typeface="Arial" panose="020B0604020202020204" pitchFamily="34" charset="0"/>
              <a:buChar char="•"/>
            </a:pPr>
            <a:r>
              <a:rPr lang="en-US" sz="2200" dirty="0"/>
              <a:t>EAR: If the eyes remain closed beyond a predefined threshold (e.g., 2 seconds), it indicates drowsiness.</a:t>
            </a:r>
          </a:p>
          <a:p>
            <a:pPr marL="742950" lvl="1" indent="-285750">
              <a:buFont typeface="Arial" panose="020B0604020202020204" pitchFamily="34" charset="0"/>
              <a:buChar char="•"/>
            </a:pPr>
            <a:r>
              <a:rPr lang="en-US" sz="2200" dirty="0"/>
              <a:t>MAR: Frequent yawning within a short time frame signals fatigue.</a:t>
            </a:r>
          </a:p>
          <a:p>
            <a:pPr marL="742950" lvl="1" indent="-285750">
              <a:buFont typeface="Arial" panose="020B0604020202020204" pitchFamily="34" charset="0"/>
              <a:buChar char="•"/>
            </a:pPr>
            <a:r>
              <a:rPr lang="en-US" sz="2200" dirty="0"/>
              <a:t>Head Pose: Downward head tilt or irregular head movements are considered drowsiness indicators.</a:t>
            </a:r>
          </a:p>
          <a:p>
            <a:pPr>
              <a:buFont typeface="Arial" panose="020B0604020202020204" pitchFamily="34" charset="0"/>
              <a:buChar char="•"/>
            </a:pPr>
            <a:r>
              <a:rPr lang="en-US" sz="2200" b="1" dirty="0"/>
              <a:t>Machine Learning Classification</a:t>
            </a:r>
            <a:r>
              <a:rPr lang="en-US" sz="2200" dirty="0"/>
              <a:t>:</a:t>
            </a:r>
          </a:p>
          <a:p>
            <a:pPr marL="742950" lvl="1" indent="-285750">
              <a:buFont typeface="Arial" panose="020B0604020202020204" pitchFamily="34" charset="0"/>
              <a:buChar char="•"/>
            </a:pPr>
            <a:r>
              <a:rPr lang="en-US" sz="2200" dirty="0"/>
              <a:t>Features are fed into a trained classifier (e.g., Support Vector Machine (SVM), Decision Trees) or deep learning model (e.g., CNN-LSTM) to predict the driver’s alertness level.</a:t>
            </a:r>
          </a:p>
          <a:p>
            <a:pPr marL="742950" lvl="1" indent="-285750">
              <a:buFont typeface="Arial" panose="020B0604020202020204" pitchFamily="34" charset="0"/>
              <a:buChar char="•"/>
            </a:pPr>
            <a:r>
              <a:rPr lang="en-US" sz="2200" dirty="0"/>
              <a:t>Models are trained on a labeled dataset of drowsy and alert driver behaviors.</a:t>
            </a:r>
          </a:p>
          <a:p>
            <a:endParaRPr lang="en-IN" dirty="0"/>
          </a:p>
        </p:txBody>
      </p:sp>
      <p:sp>
        <p:nvSpPr>
          <p:cNvPr id="4" name="Footer Placeholder 3">
            <a:extLst>
              <a:ext uri="{FF2B5EF4-FFF2-40B4-BE49-F238E27FC236}">
                <a16:creationId xmlns:a16="http://schemas.microsoft.com/office/drawing/2014/main" id="{05A7F79F-24A5-E573-816F-891DB42DAFB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C9E235C-E117-F954-8F20-3FB62F7524FA}"/>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42829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40079" y="722376"/>
            <a:ext cx="6419088" cy="2369616"/>
          </a:xfrm>
          <a:noFill/>
        </p:spPr>
        <p:txBody>
          <a:bodyPr>
            <a:noAutofit/>
          </a:bodyPr>
          <a:lstStyle/>
          <a:p>
            <a:r>
              <a:rPr lang="en-US" sz="2200" b="1" dirty="0">
                <a:latin typeface="+mn-lt"/>
              </a:rPr>
              <a:t>Testing and Validation</a:t>
            </a:r>
            <a:br>
              <a:rPr lang="en-US" sz="2200" b="1" dirty="0">
                <a:latin typeface="+mn-lt"/>
              </a:rPr>
            </a:br>
            <a:r>
              <a:rPr lang="en-US" sz="2200" dirty="0">
                <a:latin typeface="+mn-lt"/>
              </a:rPr>
              <a:t>The system is tested in controlled environments and real-world scenarios with varying lighting, camera angles, and driver behaviors.</a:t>
            </a:r>
            <a:br>
              <a:rPr lang="en-US" sz="2200" dirty="0">
                <a:latin typeface="+mn-lt"/>
              </a:rPr>
            </a:br>
            <a:r>
              <a:rPr lang="en-US" sz="2200" dirty="0">
                <a:latin typeface="+mn-lt"/>
              </a:rPr>
              <a:t>Metrics such as accuracy, precision, recall, and false alarm rates are used to evaluate performance.</a:t>
            </a:r>
            <a:br>
              <a:rPr lang="en-US" sz="2200" dirty="0">
                <a:latin typeface="+mn-lt"/>
              </a:rPr>
            </a:br>
            <a:endParaRPr lang="en-US" sz="2200" dirty="0">
              <a:latin typeface="+mn-lt"/>
            </a:endParaRP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640079" y="3931920"/>
            <a:ext cx="6419088" cy="2544294"/>
          </a:xfrm>
          <a:noFill/>
        </p:spPr>
        <p:txBody>
          <a:bodyPr>
            <a:normAutofit/>
          </a:bodyPr>
          <a:lstStyle/>
          <a:p>
            <a:r>
              <a:rPr lang="en-US" sz="2200" b="1" dirty="0"/>
              <a:t> Future Integration</a:t>
            </a:r>
          </a:p>
          <a:p>
            <a:r>
              <a:rPr lang="en-US" sz="2200" dirty="0"/>
              <a:t>Integration with vehicle control systems for advanced features like automatic braking or lane correction in extreme drowsiness cases. </a:t>
            </a:r>
          </a:p>
          <a:p>
            <a:r>
              <a:rPr lang="en-US" sz="2200" dirty="0"/>
              <a:t>Expansion to detect additional driver states such as distraction or intoxication.</a:t>
            </a:r>
          </a:p>
        </p:txBody>
      </p:sp>
      <p:pic>
        <p:nvPicPr>
          <p:cNvPr id="27" name="Picture Placeholder 26">
            <a:extLst>
              <a:ext uri="{FF2B5EF4-FFF2-40B4-BE49-F238E27FC236}">
                <a16:creationId xmlns:a16="http://schemas.microsoft.com/office/drawing/2014/main" id="{FF6CE854-E90D-8CEC-EC20-81184BDABA90}"/>
              </a:ext>
            </a:extLst>
          </p:cNvPr>
          <p:cNvPicPr>
            <a:picLocks noGrp="1" noChangeAspect="1"/>
          </p:cNvPicPr>
          <p:nvPr>
            <p:ph type="pic" sz="quarter" idx="13"/>
          </p:nvPr>
        </p:nvPicPr>
        <p:blipFill>
          <a:blip r:embed="rId3"/>
          <a:srcRect l="30337" r="30337"/>
          <a:stretch>
            <a:fillRect/>
          </a:stretch>
        </p:blipFill>
        <p:spPr>
          <a:prstGeom prst="rect">
            <a:avLst/>
          </a:prstGeom>
        </p:spPr>
      </p:pic>
    </p:spTree>
    <p:extLst>
      <p:ext uri="{BB962C8B-B14F-4D97-AF65-F5344CB8AC3E}">
        <p14:creationId xmlns:p14="http://schemas.microsoft.com/office/powerpoint/2010/main" val="354187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557784"/>
            <a:ext cx="6419088" cy="1929384"/>
          </a:xfrm>
        </p:spPr>
        <p:txBody>
          <a:bodyPr/>
          <a:lstStyle/>
          <a:p>
            <a:r>
              <a:rPr lang="en-US" dirty="0"/>
              <a:t>Conclusion</a:t>
            </a:r>
          </a:p>
        </p:txBody>
      </p:sp>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3167407"/>
            <a:ext cx="6419088" cy="3554068"/>
          </a:xfrm>
        </p:spPr>
        <p:txBody>
          <a:bodyPr>
            <a:noAutofit/>
          </a:bodyPr>
          <a:lstStyle/>
          <a:p>
            <a:r>
              <a:rPr lang="en-US" sz="2000" dirty="0"/>
              <a:t>The </a:t>
            </a:r>
            <a:r>
              <a:rPr lang="en-US" sz="2000" b="1" dirty="0"/>
              <a:t>Driver Drowsiness Detection System</a:t>
            </a:r>
            <a:r>
              <a:rPr lang="en-US" sz="2000" dirty="0"/>
              <a:t> is a significant step forward in enhancing road safety by addressing one of the leading causes of traffic accidents—driver fatigue. By leveraging cutting-edge technologies such as </a:t>
            </a:r>
            <a:r>
              <a:rPr lang="en-US" sz="2000" b="1" dirty="0"/>
              <a:t>computer vision</a:t>
            </a:r>
            <a:r>
              <a:rPr lang="en-US" sz="2000" dirty="0"/>
              <a:t> and </a:t>
            </a:r>
            <a:r>
              <a:rPr lang="en-US" sz="2000" b="1" dirty="0"/>
              <a:t>machine learning</a:t>
            </a:r>
            <a:r>
              <a:rPr lang="en-US" sz="2000" dirty="0"/>
              <a:t>, the system effectively identifies signs of drowsiness in real-time and provides timely alerts to prevent potential accidents.</a:t>
            </a:r>
          </a:p>
          <a:p>
            <a:r>
              <a:rPr lang="en-US" sz="2000" dirty="0"/>
              <a:t>This project demonstrates the feasibility of developing a non-invasive, cost-effective, and user-friendly solution that can be integrated into modern vehicles.</a:t>
            </a: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12</a:t>
            </a:fld>
            <a:endParaRPr lang="en-US" dirty="0"/>
          </a:p>
        </p:txBody>
      </p:sp>
      <p:pic>
        <p:nvPicPr>
          <p:cNvPr id="5" name="Picture 4">
            <a:extLst>
              <a:ext uri="{FF2B5EF4-FFF2-40B4-BE49-F238E27FC236}">
                <a16:creationId xmlns:a16="http://schemas.microsoft.com/office/drawing/2014/main" id="{E1025B8D-0FDC-93C1-C86D-3A64DE7A8218}"/>
              </a:ext>
            </a:extLst>
          </p:cNvPr>
          <p:cNvPicPr>
            <a:picLocks noChangeAspect="1"/>
          </p:cNvPicPr>
          <p:nvPr/>
        </p:nvPicPr>
        <p:blipFill>
          <a:blip r:embed="rId2"/>
          <a:stretch>
            <a:fillRect/>
          </a:stretch>
        </p:blipFill>
        <p:spPr>
          <a:xfrm>
            <a:off x="1" y="0"/>
            <a:ext cx="4421170" cy="6858000"/>
          </a:xfrm>
          <a:prstGeom prst="rect">
            <a:avLst/>
          </a:prstGeom>
        </p:spPr>
      </p:pic>
    </p:spTree>
    <p:extLst>
      <p:ext uri="{BB962C8B-B14F-4D97-AF65-F5344CB8AC3E}">
        <p14:creationId xmlns:p14="http://schemas.microsoft.com/office/powerpoint/2010/main" val="206942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endParaRPr lang="en-US" dirty="0"/>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lnSpcReduction="10000"/>
          </a:bodyPr>
          <a:lstStyle/>
          <a:p>
            <a:r>
              <a:rPr lang="en-US" dirty="0"/>
              <a:t>ABSTRACT</a:t>
            </a:r>
          </a:p>
          <a:p>
            <a:r>
              <a:rPr lang="en-US" dirty="0"/>
              <a:t>INTRODUCTION</a:t>
            </a:r>
          </a:p>
          <a:p>
            <a:r>
              <a:rPr lang="en-US" dirty="0"/>
              <a:t>PROBLEM STATEMENT</a:t>
            </a:r>
          </a:p>
          <a:p>
            <a:r>
              <a:rPr lang="en-US" dirty="0"/>
              <a:t>LITERATURE SURVEY</a:t>
            </a:r>
          </a:p>
          <a:p>
            <a:r>
              <a:rPr lang="en-US" dirty="0"/>
              <a:t>METHODOLOGY</a:t>
            </a:r>
          </a:p>
          <a:p>
            <a:r>
              <a:rPr lang="en-US" dirty="0"/>
              <a:t>CONCLUSION</a:t>
            </a:r>
          </a:p>
          <a:p>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pic>
        <p:nvPicPr>
          <p:cNvPr id="14" name="Picture Placeholder 13">
            <a:extLst>
              <a:ext uri="{FF2B5EF4-FFF2-40B4-BE49-F238E27FC236}">
                <a16:creationId xmlns:a16="http://schemas.microsoft.com/office/drawing/2014/main" id="{D39934D7-2813-8673-E116-268E24BDEAC6}"/>
              </a:ext>
            </a:extLst>
          </p:cNvPr>
          <p:cNvPicPr>
            <a:picLocks noGrp="1" noChangeAspect="1"/>
          </p:cNvPicPr>
          <p:nvPr>
            <p:ph type="pic" sz="quarter" idx="13"/>
          </p:nvPr>
        </p:nvPicPr>
        <p:blipFill>
          <a:blip r:embed="rId3"/>
          <a:srcRect l="18557" r="18557"/>
          <a:stretch>
            <a:fillRect/>
          </a:stretch>
        </p:blipFill>
        <p:spPr>
          <a:xfrm>
            <a:off x="0" y="0"/>
            <a:ext cx="5184742" cy="6858000"/>
          </a:xfrm>
          <a:prstGeom prst="rect">
            <a:avLst/>
          </a:prstGeom>
        </p:spPr>
      </p:pic>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9554-0989-D29A-8F71-83C38633DF80}"/>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CDCC7AE4-2DC5-0B31-AB2F-47ADAE176A0E}"/>
              </a:ext>
            </a:extLst>
          </p:cNvPr>
          <p:cNvSpPr>
            <a:spLocks noGrp="1"/>
          </p:cNvSpPr>
          <p:nvPr>
            <p:ph sz="quarter" idx="13"/>
          </p:nvPr>
        </p:nvSpPr>
        <p:spPr/>
        <p:txBody>
          <a:bodyPr>
            <a:normAutofit/>
          </a:bodyPr>
          <a:lstStyle/>
          <a:p>
            <a:r>
              <a:rPr lang="en-US" sz="2000" dirty="0"/>
              <a:t>Driver drowsiness is one of the leading causes of road accidents worldwide, making it crucial to develop effective systems for early detection and prevention. The </a:t>
            </a:r>
            <a:r>
              <a:rPr lang="en-US" sz="2000" b="1" dirty="0"/>
              <a:t>Driver Drowsiness Detection Project</a:t>
            </a:r>
            <a:r>
              <a:rPr lang="en-US" sz="2000" dirty="0"/>
              <a:t> aims to enhance road safety by identifying signs of fatigue in drivers and issuing timely alerts to mitigate potential accidents.</a:t>
            </a:r>
          </a:p>
          <a:p>
            <a:r>
              <a:rPr lang="en-US" sz="2000" dirty="0"/>
              <a:t>The system leverages advanced </a:t>
            </a:r>
            <a:r>
              <a:rPr lang="en-US" sz="2000" b="1" dirty="0"/>
              <a:t>computer vision techniques</a:t>
            </a:r>
            <a:r>
              <a:rPr lang="en-US" sz="2000" dirty="0"/>
              <a:t> and </a:t>
            </a:r>
            <a:r>
              <a:rPr lang="en-US" sz="2000" b="1" dirty="0"/>
              <a:t>machine learning algorithms</a:t>
            </a:r>
            <a:r>
              <a:rPr lang="en-US" sz="2000" dirty="0"/>
              <a:t> to analyze real-time facial cues such as eye closure, yawning frequency, and head positioning. Using a camera mounted in the vehicle, the system continuously monitors the driver's face and extracts key features for analysis. Techniques like </a:t>
            </a:r>
            <a:r>
              <a:rPr lang="en-US" sz="2000" b="1" dirty="0" err="1"/>
              <a:t>Haar</a:t>
            </a:r>
            <a:r>
              <a:rPr lang="en-US" sz="2000" b="1" dirty="0"/>
              <a:t> cascades</a:t>
            </a:r>
            <a:r>
              <a:rPr lang="en-US" sz="2000" dirty="0"/>
              <a:t>, </a:t>
            </a:r>
            <a:r>
              <a:rPr lang="en-US" sz="2000" b="1" dirty="0"/>
              <a:t>convolutional neural networks (CNNs)</a:t>
            </a:r>
            <a:r>
              <a:rPr lang="en-US" sz="2000" dirty="0"/>
              <a:t>, and </a:t>
            </a:r>
            <a:r>
              <a:rPr lang="en-US" sz="2000" b="1" dirty="0"/>
              <a:t>facial landmark detection</a:t>
            </a:r>
            <a:r>
              <a:rPr lang="en-US" sz="2000" dirty="0"/>
              <a:t> are employed to identify drowsiness indicators.</a:t>
            </a:r>
          </a:p>
          <a:p>
            <a:r>
              <a:rPr lang="en-US" sz="2000" dirty="0">
                <a:ea typeface="Calibri" panose="020F0502020204030204" pitchFamily="34" charset="0"/>
                <a:cs typeface="Times New Roman" panose="02020603050405020304" pitchFamily="18" charset="0"/>
              </a:rPr>
              <a:t>.</a:t>
            </a:r>
            <a:endParaRPr lang="en-IN" sz="2000" dirty="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E79710D-5105-1A64-1F34-A8AF70616EF3}"/>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6223E00-A9D8-09ED-18A2-08DDE57767E0}"/>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94347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96E6-63CE-4ED1-65D1-29443B264C0D}"/>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1AA1C5E-586F-22C5-9600-AC08596E50E9}"/>
              </a:ext>
            </a:extLst>
          </p:cNvPr>
          <p:cNvSpPr>
            <a:spLocks noGrp="1"/>
          </p:cNvSpPr>
          <p:nvPr>
            <p:ph sz="quarter" idx="13"/>
          </p:nvPr>
        </p:nvSpPr>
        <p:spPr>
          <a:xfrm>
            <a:off x="678730" y="2450970"/>
            <a:ext cx="11217897" cy="3987538"/>
          </a:xfrm>
        </p:spPr>
        <p:txBody>
          <a:bodyPr>
            <a:normAutofit/>
          </a:bodyPr>
          <a:lstStyle/>
          <a:p>
            <a:endParaRPr lang="en-US" sz="2000" dirty="0"/>
          </a:p>
          <a:p>
            <a:r>
              <a:rPr lang="en-US" sz="2000" dirty="0"/>
              <a:t>The </a:t>
            </a:r>
            <a:r>
              <a:rPr lang="en-US" sz="2000" b="1" dirty="0"/>
              <a:t>Driver Drowsiness Detection System</a:t>
            </a:r>
            <a:r>
              <a:rPr lang="en-US" sz="2000" dirty="0"/>
              <a:t> is an innovative approach designed to address this issue by employing </a:t>
            </a:r>
            <a:r>
              <a:rPr lang="en-US" sz="2000" b="1" dirty="0"/>
              <a:t>computer vision</a:t>
            </a:r>
            <a:r>
              <a:rPr lang="en-US" sz="2000" dirty="0"/>
              <a:t> and </a:t>
            </a:r>
            <a:r>
              <a:rPr lang="en-US" sz="2000" b="1" dirty="0"/>
              <a:t>machine learning</a:t>
            </a:r>
            <a:r>
              <a:rPr lang="en-US" sz="2000" dirty="0"/>
              <a:t> technologies. This system continuously monitors the driver’s facial features and behavior to detect early signs of fatigue, such as prolonged eye closure, frequent yawning, and drooping head movements. By analyzing these indicators in real time, the system can assess the driver’s level of alertness and issue appropriate warnings when signs of drowsiness are detected.</a:t>
            </a:r>
          </a:p>
          <a:p>
            <a:r>
              <a:rPr lang="en-US" sz="2000" dirty="0"/>
              <a:t>This project focuses on developing a practical, affordable, and accurate solution that can be integrated into vehicles to enhance road safety. The system utilizes a combination of image processing techniques and predictive models to ensure high precision and real-time responsiveness. By proactively addressing driver fatigue, the Driver Drowsiness Detection System aims to minimize road accidents, making travel safer for drivers and passengers alike.</a:t>
            </a:r>
          </a:p>
        </p:txBody>
      </p:sp>
      <p:sp>
        <p:nvSpPr>
          <p:cNvPr id="4" name="Footer Placeholder 3">
            <a:extLst>
              <a:ext uri="{FF2B5EF4-FFF2-40B4-BE49-F238E27FC236}">
                <a16:creationId xmlns:a16="http://schemas.microsoft.com/office/drawing/2014/main" id="{4656594A-EB69-60AE-8F58-974BF1A652FF}"/>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F98038E-675B-BE41-2E4D-B48693000F3E}"/>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73471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A367-21B6-C5C0-E226-0C6C8BBA9E43}"/>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CFE20731-CB52-2826-1805-63E029E39731}"/>
              </a:ext>
            </a:extLst>
          </p:cNvPr>
          <p:cNvSpPr>
            <a:spLocks noGrp="1"/>
          </p:cNvSpPr>
          <p:nvPr>
            <p:ph sz="quarter" idx="13"/>
          </p:nvPr>
        </p:nvSpPr>
        <p:spPr>
          <a:xfrm>
            <a:off x="697584" y="2592371"/>
            <a:ext cx="10659264" cy="3570685"/>
          </a:xfrm>
        </p:spPr>
        <p:txBody>
          <a:bodyPr>
            <a:normAutofit lnSpcReduction="10000"/>
          </a:bodyPr>
          <a:lstStyle/>
          <a:p>
            <a:r>
              <a:rPr lang="en-US" dirty="0"/>
              <a:t>Drowsy driving is a significant public safety issue, responsible for numerous road accidents, injuries, and fatalities each year. Despite advances in vehicle safety technologies, driver fatigue remains challenging to address due to its unpredictable nature and the lack of real-time detection systems in many vehicles.</a:t>
            </a:r>
          </a:p>
          <a:p>
            <a:r>
              <a:rPr lang="en-US" dirty="0"/>
              <a:t>Drivers often fail to recognize or act upon their own fatigue levels, leading to delayed reaction times, impaired judgment, and decreased alertness. Current solutions are either passive, relying on the driver's self-awareness, or prohibitively expensive, limiting their accessibility for widespread adoption.</a:t>
            </a:r>
          </a:p>
          <a:p>
            <a:r>
              <a:rPr lang="en-US" dirty="0"/>
              <a:t>There is a need for a robust, real-time, and cost-effective </a:t>
            </a:r>
            <a:r>
              <a:rPr lang="en-US" b="1" dirty="0"/>
              <a:t>Driver Drowsiness Detection System</a:t>
            </a:r>
            <a:r>
              <a:rPr lang="en-US" dirty="0"/>
              <a:t> that can monitor driver behavior and issue timely alerts to prevent accidents caused by fatigue. </a:t>
            </a:r>
          </a:p>
          <a:p>
            <a:endParaRPr lang="en-IN" dirty="0"/>
          </a:p>
        </p:txBody>
      </p:sp>
      <p:sp>
        <p:nvSpPr>
          <p:cNvPr id="4" name="Footer Placeholder 3">
            <a:extLst>
              <a:ext uri="{FF2B5EF4-FFF2-40B4-BE49-F238E27FC236}">
                <a16:creationId xmlns:a16="http://schemas.microsoft.com/office/drawing/2014/main" id="{28065655-E1A5-A867-0E98-967F1147495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BB75F11-45BE-4755-E1D7-1E317B571A0D}"/>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7369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7901" y="1408176"/>
            <a:ext cx="3797211" cy="4014216"/>
          </a:xfrm>
          <a:noFill/>
        </p:spPr>
        <p:txBody>
          <a:bodyPr>
            <a:normAutofit/>
          </a:bodyPr>
          <a:lstStyle/>
          <a:p>
            <a:r>
              <a:rPr lang="en-US" dirty="0"/>
              <a:t>LITERATURE SURVEY</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599522" y="1408176"/>
            <a:ext cx="5821334" cy="4738100"/>
          </a:xfrm>
          <a:noFill/>
        </p:spPr>
        <p:txBody>
          <a:bodyPr vert="horz" lIns="91440" tIns="45720" rIns="91440" bIns="45720" rtlCol="0" anchor="t">
            <a:normAutofit fontScale="92500" lnSpcReduction="20000"/>
          </a:bodyPr>
          <a:lstStyle/>
          <a:p>
            <a:pPr marL="0" indent="0">
              <a:buNone/>
            </a:pPr>
            <a:r>
              <a:rPr lang="en-US" b="1" dirty="0"/>
              <a:t>1. Physiological Signal-based Detection</a:t>
            </a:r>
          </a:p>
          <a:p>
            <a:r>
              <a:rPr lang="en-US" dirty="0"/>
              <a:t>Studies have shown that physiological signals such as heart rate, electroencephalograms (EEG), and electrocardiograms (ECG) are effective indicators of fatigue. For example:</a:t>
            </a:r>
          </a:p>
          <a:p>
            <a:pPr>
              <a:buFont typeface="Arial" panose="020B0604020202020204" pitchFamily="34" charset="0"/>
              <a:buChar char="•"/>
            </a:pPr>
            <a:r>
              <a:rPr lang="en-US" b="1" dirty="0"/>
              <a:t>Hassan et al. (2016)</a:t>
            </a:r>
            <a:r>
              <a:rPr lang="en-US" dirty="0"/>
              <a:t> utilized EEG signals to detect drowsiness, achieving high accuracy by analyzing brainwave patterns.</a:t>
            </a:r>
          </a:p>
          <a:p>
            <a:pPr marL="0" indent="0">
              <a:buNone/>
            </a:pPr>
            <a:r>
              <a:rPr lang="en-US" b="1" dirty="0"/>
              <a:t>2. Behavioral Detection using Computer Vision</a:t>
            </a:r>
          </a:p>
          <a:p>
            <a:r>
              <a:rPr lang="en-US" dirty="0"/>
              <a:t>Behavioral approaches analyze visual cues such as eye closure, yawning, and head movements:</a:t>
            </a:r>
          </a:p>
          <a:p>
            <a:pPr>
              <a:buFont typeface="Arial" panose="020B0604020202020204" pitchFamily="34" charset="0"/>
              <a:buChar char="•"/>
            </a:pPr>
            <a:r>
              <a:rPr lang="en-US" b="1" dirty="0"/>
              <a:t>P. Viola and M. Jones (2001)</a:t>
            </a:r>
            <a:r>
              <a:rPr lang="en-US" dirty="0"/>
              <a:t> introduced the </a:t>
            </a:r>
            <a:r>
              <a:rPr lang="en-US" dirty="0" err="1"/>
              <a:t>Haar</a:t>
            </a:r>
            <a:r>
              <a:rPr lang="en-US" dirty="0"/>
              <a:t> Cascade Classifier, which is widely used for real-time face and eye detection. Many drowsiness detection systems are built upon this technique.</a:t>
            </a:r>
          </a:p>
          <a:p>
            <a:endParaRPr lang="en-US" dirty="0"/>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AA6B-BC6F-9E79-B400-5D080DCA0C5C}"/>
              </a:ext>
            </a:extLst>
          </p:cNvPr>
          <p:cNvSpPr>
            <a:spLocks noGrp="1"/>
          </p:cNvSpPr>
          <p:nvPr>
            <p:ph type="title"/>
          </p:nvPr>
        </p:nvSpPr>
        <p:spPr/>
        <p:txBody>
          <a:bodyPr/>
          <a:lstStyle/>
          <a:p>
            <a:r>
              <a:rPr lang="en-US" dirty="0"/>
              <a:t>LITERATURE SURVEY</a:t>
            </a:r>
            <a:endParaRPr lang="en-IN" dirty="0"/>
          </a:p>
        </p:txBody>
      </p:sp>
      <p:sp>
        <p:nvSpPr>
          <p:cNvPr id="3" name="Content Placeholder 2">
            <a:extLst>
              <a:ext uri="{FF2B5EF4-FFF2-40B4-BE49-F238E27FC236}">
                <a16:creationId xmlns:a16="http://schemas.microsoft.com/office/drawing/2014/main" id="{5C34EC30-E30A-2866-7EBD-20C6693F0591}"/>
              </a:ext>
            </a:extLst>
          </p:cNvPr>
          <p:cNvSpPr>
            <a:spLocks noGrp="1"/>
          </p:cNvSpPr>
          <p:nvPr>
            <p:ph sz="quarter" idx="13"/>
          </p:nvPr>
        </p:nvSpPr>
        <p:spPr>
          <a:xfrm>
            <a:off x="841248" y="2318995"/>
            <a:ext cx="10515600" cy="4110086"/>
          </a:xfrm>
        </p:spPr>
        <p:txBody>
          <a:bodyPr>
            <a:normAutofit fontScale="92500" lnSpcReduction="10000"/>
          </a:bodyPr>
          <a:lstStyle/>
          <a:p>
            <a:r>
              <a:rPr lang="en-IN" b="1" dirty="0"/>
              <a:t>3. Hybrid Systems</a:t>
            </a:r>
          </a:p>
          <a:p>
            <a:r>
              <a:rPr lang="en-IN" dirty="0"/>
              <a:t>Hybrid systems combine multiple detection methods for improved reliability:</a:t>
            </a:r>
          </a:p>
          <a:p>
            <a:pPr>
              <a:buFont typeface="Arial" panose="020B0604020202020204" pitchFamily="34" charset="0"/>
              <a:buChar char="•"/>
            </a:pPr>
            <a:r>
              <a:rPr lang="en-IN" b="1" dirty="0"/>
              <a:t>Patel et al. (2019)</a:t>
            </a:r>
            <a:r>
              <a:rPr lang="en-IN" dirty="0"/>
              <a:t> proposed a system integrating visual cues with vehicle-based metrics (e.g., steering wheel movement) to enhance accuracy under different driving conditions.</a:t>
            </a:r>
          </a:p>
          <a:p>
            <a:endParaRPr lang="en-IN" dirty="0"/>
          </a:p>
          <a:p>
            <a:r>
              <a:rPr lang="en-US" b="1" dirty="0"/>
              <a:t>4. Challenges in Real-world Implementation</a:t>
            </a:r>
          </a:p>
          <a:p>
            <a:r>
              <a:rPr lang="en-US" dirty="0"/>
              <a:t>Despite promising research, several challenges exist:</a:t>
            </a:r>
          </a:p>
          <a:p>
            <a:pPr>
              <a:buFont typeface="Arial" panose="020B0604020202020204" pitchFamily="34" charset="0"/>
              <a:buChar char="•"/>
            </a:pPr>
            <a:r>
              <a:rPr lang="en-US" dirty="0"/>
              <a:t>Variability in lighting conditions and driver appearances can affect the accuracy of vision-based systems.</a:t>
            </a:r>
          </a:p>
          <a:p>
            <a:pPr>
              <a:buFont typeface="Arial" panose="020B0604020202020204" pitchFamily="34" charset="0"/>
              <a:buChar char="•"/>
            </a:pPr>
            <a:r>
              <a:rPr lang="en-US" dirty="0"/>
              <a:t>Real-time processing of large volumes of data remains a technical bottleneck for resource-constrained environments.</a:t>
            </a:r>
          </a:p>
          <a:p>
            <a:endParaRPr lang="en-IN" dirty="0"/>
          </a:p>
        </p:txBody>
      </p:sp>
      <p:sp>
        <p:nvSpPr>
          <p:cNvPr id="4" name="Footer Placeholder 3">
            <a:extLst>
              <a:ext uri="{FF2B5EF4-FFF2-40B4-BE49-F238E27FC236}">
                <a16:creationId xmlns:a16="http://schemas.microsoft.com/office/drawing/2014/main" id="{C18B8D96-808F-527B-BBDC-91B06D30E11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EA759-2B27-2DBD-CEF5-601DBC7021DA}"/>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10106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5CB3-29CF-2A5B-44AF-BACA06DD8E02}"/>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24DE5311-D2D4-AED5-09D5-0ACC6260334C}"/>
              </a:ext>
            </a:extLst>
          </p:cNvPr>
          <p:cNvSpPr>
            <a:spLocks noGrp="1"/>
          </p:cNvSpPr>
          <p:nvPr>
            <p:ph sz="quarter" idx="13"/>
          </p:nvPr>
        </p:nvSpPr>
        <p:spPr>
          <a:xfrm>
            <a:off x="518475" y="2337847"/>
            <a:ext cx="11265030" cy="4091233"/>
          </a:xfrm>
        </p:spPr>
        <p:txBody>
          <a:bodyPr>
            <a:normAutofit fontScale="92500" lnSpcReduction="10000"/>
          </a:bodyPr>
          <a:lstStyle/>
          <a:p>
            <a:r>
              <a:rPr lang="en-US" b="1" dirty="0"/>
              <a:t>1. Data Acquisition</a:t>
            </a:r>
          </a:p>
          <a:p>
            <a:pPr>
              <a:buFont typeface="Arial" panose="020B0604020202020204" pitchFamily="34" charset="0"/>
              <a:buChar char="•"/>
            </a:pPr>
            <a:r>
              <a:rPr lang="en-US" dirty="0"/>
              <a:t>A </a:t>
            </a:r>
            <a:r>
              <a:rPr lang="en-US" b="1" dirty="0"/>
              <a:t>camera</a:t>
            </a:r>
            <a:r>
              <a:rPr lang="en-US" dirty="0"/>
              <a:t> mounted on the dashboard or above the steering wheel captures continuous video streams of the driver’s face.</a:t>
            </a:r>
          </a:p>
          <a:p>
            <a:pPr>
              <a:buFont typeface="Arial" panose="020B0604020202020204" pitchFamily="34" charset="0"/>
              <a:buChar char="•"/>
            </a:pPr>
            <a:r>
              <a:rPr lang="en-US" dirty="0"/>
              <a:t>The system ensures the data is captured under various lighting conditions, such as daytime, nighttime, and during transitions (e.g., tunnels or shaded areas).</a:t>
            </a:r>
          </a:p>
          <a:p>
            <a:r>
              <a:rPr lang="en-US" b="1" dirty="0"/>
              <a:t>2. Preprocessing</a:t>
            </a:r>
          </a:p>
          <a:p>
            <a:pPr>
              <a:buFont typeface="Arial" panose="020B0604020202020204" pitchFamily="34" charset="0"/>
              <a:buChar char="•"/>
            </a:pPr>
            <a:r>
              <a:rPr lang="en-US" b="1" dirty="0"/>
              <a:t>Face Detection</a:t>
            </a:r>
            <a:r>
              <a:rPr lang="en-US" dirty="0"/>
              <a:t>: The system uses algorithms like </a:t>
            </a:r>
            <a:r>
              <a:rPr lang="en-US" dirty="0" err="1"/>
              <a:t>Haar</a:t>
            </a:r>
            <a:r>
              <a:rPr lang="en-US" dirty="0"/>
              <a:t> Cascades or deep learning-based methods (e.g., YOLO, </a:t>
            </a:r>
            <a:r>
              <a:rPr lang="en-US" dirty="0" err="1"/>
              <a:t>Dlib</a:t>
            </a:r>
            <a:r>
              <a:rPr lang="en-US" dirty="0"/>
              <a:t>) to detect the driver’s face and locate key regions such as eyes, mouth, and head position.</a:t>
            </a:r>
          </a:p>
          <a:p>
            <a:pPr>
              <a:buFont typeface="Arial" panose="020B0604020202020204" pitchFamily="34" charset="0"/>
              <a:buChar char="•"/>
            </a:pPr>
            <a:r>
              <a:rPr lang="en-US" b="1" dirty="0"/>
              <a:t>Normalization</a:t>
            </a:r>
            <a:r>
              <a:rPr lang="en-US" dirty="0"/>
              <a:t>: The captured frames are resized and normalized to reduce computational load and improve detection consistency.</a:t>
            </a:r>
          </a:p>
          <a:p>
            <a:pPr>
              <a:buFont typeface="Arial" panose="020B0604020202020204" pitchFamily="34" charset="0"/>
              <a:buChar char="•"/>
            </a:pPr>
            <a:r>
              <a:rPr lang="en-US" b="1" dirty="0"/>
              <a:t>Lighting Adjustment</a:t>
            </a:r>
            <a:r>
              <a:rPr lang="en-US" dirty="0"/>
              <a:t>: Techniques like histogram equalization or gamma correction are applied to enhance image quality under poor lighting.</a:t>
            </a:r>
          </a:p>
          <a:p>
            <a:endParaRPr lang="en-US" dirty="0"/>
          </a:p>
          <a:p>
            <a:endParaRPr lang="en-IN" dirty="0"/>
          </a:p>
        </p:txBody>
      </p:sp>
      <p:sp>
        <p:nvSpPr>
          <p:cNvPr id="4" name="Footer Placeholder 3">
            <a:extLst>
              <a:ext uri="{FF2B5EF4-FFF2-40B4-BE49-F238E27FC236}">
                <a16:creationId xmlns:a16="http://schemas.microsoft.com/office/drawing/2014/main" id="{FA5002D6-8513-017F-7FD0-F24C12C3345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CBDC7B9-1EC5-C920-F700-13169804C90C}"/>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89465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1AF8-1169-DED2-045A-B23D9BE39AAE}"/>
              </a:ext>
            </a:extLst>
          </p:cNvPr>
          <p:cNvSpPr>
            <a:spLocks noGrp="1"/>
          </p:cNvSpPr>
          <p:nvPr>
            <p:ph type="title"/>
          </p:nvPr>
        </p:nvSpPr>
        <p:spPr>
          <a:xfrm>
            <a:off x="841248" y="273685"/>
            <a:ext cx="9528048" cy="1600200"/>
          </a:xfrm>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B3167F72-E722-D481-5457-61B1ECA4B470}"/>
              </a:ext>
            </a:extLst>
          </p:cNvPr>
          <p:cNvSpPr>
            <a:spLocks noGrp="1"/>
          </p:cNvSpPr>
          <p:nvPr>
            <p:ph sz="quarter" idx="13"/>
          </p:nvPr>
        </p:nvSpPr>
        <p:spPr/>
        <p:txBody>
          <a:bodyPr>
            <a:normAutofit lnSpcReduction="10000"/>
          </a:bodyPr>
          <a:lstStyle/>
          <a:p>
            <a:r>
              <a:rPr lang="en-US" b="1" dirty="0"/>
              <a:t>3. Feature Extraction</a:t>
            </a:r>
          </a:p>
          <a:p>
            <a:pPr>
              <a:buFont typeface="Arial" panose="020B0604020202020204" pitchFamily="34" charset="0"/>
              <a:buChar char="•"/>
            </a:pPr>
            <a:r>
              <a:rPr lang="en-US" b="1" dirty="0"/>
              <a:t>Eye Aspect Ratio (EAR)</a:t>
            </a:r>
            <a:r>
              <a:rPr lang="en-US" dirty="0"/>
              <a:t>: The system calculates the ratio of the eye's vertical and horizontal dimensions to detect blinking patterns and prolonged eye closure.</a:t>
            </a:r>
          </a:p>
          <a:p>
            <a:pPr>
              <a:buFont typeface="Arial" panose="020B0604020202020204" pitchFamily="34" charset="0"/>
              <a:buChar char="•"/>
            </a:pPr>
            <a:r>
              <a:rPr lang="en-US" b="1" dirty="0"/>
              <a:t>Mouth Aspect Ratio (MAR)</a:t>
            </a:r>
            <a:r>
              <a:rPr lang="en-US" dirty="0"/>
              <a:t>: By analyzing the shape of the mouth, the system identifies yawning frequency and duration.</a:t>
            </a:r>
          </a:p>
          <a:p>
            <a:pPr>
              <a:buFont typeface="Arial" panose="020B0604020202020204" pitchFamily="34" charset="0"/>
              <a:buChar char="•"/>
            </a:pPr>
            <a:r>
              <a:rPr lang="en-US" b="1" dirty="0"/>
              <a:t>Head Pose Estimation</a:t>
            </a:r>
            <a:r>
              <a:rPr lang="en-US" dirty="0"/>
              <a:t>: Head tilt and movement are tracked using facial landmarks to detect signs of drowsiness (e.g., nodding off).</a:t>
            </a:r>
          </a:p>
          <a:p>
            <a:pPr>
              <a:buFont typeface="Arial" panose="020B0604020202020204" pitchFamily="34" charset="0"/>
              <a:buChar char="•"/>
            </a:pPr>
            <a:r>
              <a:rPr lang="en-US" dirty="0"/>
              <a:t>Advanced models such as </a:t>
            </a:r>
            <a:r>
              <a:rPr lang="en-US" b="1" dirty="0"/>
              <a:t>facial landmark detection algorithms</a:t>
            </a:r>
            <a:r>
              <a:rPr lang="en-US" dirty="0"/>
              <a:t> (e.g., </a:t>
            </a:r>
            <a:r>
              <a:rPr lang="en-US" dirty="0" err="1"/>
              <a:t>Mediapipe</a:t>
            </a:r>
            <a:r>
              <a:rPr lang="en-US" dirty="0"/>
              <a:t>, OpenCV) are used to extract these features in real time.</a:t>
            </a:r>
          </a:p>
          <a:p>
            <a:endParaRPr lang="en-IN" dirty="0"/>
          </a:p>
        </p:txBody>
      </p:sp>
      <p:sp>
        <p:nvSpPr>
          <p:cNvPr id="4" name="Footer Placeholder 3">
            <a:extLst>
              <a:ext uri="{FF2B5EF4-FFF2-40B4-BE49-F238E27FC236}">
                <a16:creationId xmlns:a16="http://schemas.microsoft.com/office/drawing/2014/main" id="{DE0C9F2B-C290-B89B-D223-4A11D0E63644}"/>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3FC6862-EE5D-9228-6B91-7E2D8358E4E8}"/>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798575247"/>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{10F28550-7FD9-42D8-9B17-546F1795AAD5}tf56410444_win32</Template>
  <TotalTime>152</TotalTime>
  <Words>1213</Words>
  <Application>Microsoft Office PowerPoint</Application>
  <PresentationFormat>Widescreen</PresentationFormat>
  <Paragraphs>94</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Baskerville Old Face</vt:lpstr>
      <vt:lpstr>Calibri</vt:lpstr>
      <vt:lpstr>Gill Sans Nova Light</vt:lpstr>
      <vt:lpstr>Custom</vt:lpstr>
      <vt:lpstr>Driver Drowsiness Detection</vt:lpstr>
      <vt:lpstr>Agenda</vt:lpstr>
      <vt:lpstr>Abstract</vt:lpstr>
      <vt:lpstr>Introduction</vt:lpstr>
      <vt:lpstr>Problem Statement</vt:lpstr>
      <vt:lpstr>LITERATURE SURVEY</vt:lpstr>
      <vt:lpstr>LITERATURE SURVEY</vt:lpstr>
      <vt:lpstr>Methodology</vt:lpstr>
      <vt:lpstr>Methodology</vt:lpstr>
      <vt:lpstr>Methodology</vt:lpstr>
      <vt:lpstr>Testing and Validation The system is tested in controlled environments and real-world scenarios with varying lighting, camera angles, and driver behaviors. Metrics such as accuracy, precision, recall, and false alarm rates are used to evaluate performance.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Tamatapu</dc:creator>
  <cp:lastModifiedBy>Rohit Tamatapu</cp:lastModifiedBy>
  <cp:revision>2</cp:revision>
  <dcterms:created xsi:type="dcterms:W3CDTF">2024-10-20T11:59:10Z</dcterms:created>
  <dcterms:modified xsi:type="dcterms:W3CDTF">2024-11-18T09:48:49Z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